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60" r:id="rId5"/>
    <p:sldId id="262" r:id="rId7"/>
    <p:sldId id="261" r:id="rId6"/>
    <p:sldId id="264" r:id="rId8"/>
    <p:sldId id="265" r:id="rId9"/>
    <p:sldId id="266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8308B2B-7F9C-46A1-836D-2B54FDEEFAE6}" v="697" dt="2026-10-05T01:32:45.6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530"/>
    <p:restoredTop sz="94668"/>
  </p:normalViewPr>
  <p:slideViewPr>
    <p:cSldViewPr snapToGrid="0" snapToObjects="1">
      <p:cViewPr varScale="1">
        <p:scale>
          <a:sx n="104" d="100"/>
          <a:sy n="104" d="100"/>
        </p:scale>
        <p:origin x="612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len Miu" userId="f62f0ed5c0081619" providerId="LiveId" clId="{2261F621-4558-4404-AD4B-2B7A9F3D20B3}"/>
    <pc:docChg chg="undo custSel delSld modSld">
      <pc:chgData name="Helen Miu" userId="f62f0ed5c0081619" providerId="LiveId" clId="{2261F621-4558-4404-AD4B-2B7A9F3D20B3}" dt="2026-10-05T01:32:45.621" v="719" actId="20577"/>
      <pc:docMkLst>
        <pc:docMk/>
      </pc:docMkLst>
      <pc:sldChg chg="addSp delSp modSp mod">
        <pc:chgData name="Helen Miu" userId="f62f0ed5c0081619" providerId="LiveId" clId="{2261F621-4558-4404-AD4B-2B7A9F3D20B3}" dt="2026-10-05T00:52:05.214" v="4" actId="1076"/>
        <pc:sldMkLst>
          <pc:docMk/>
          <pc:sldMk cId="0" sldId="256"/>
        </pc:sldMkLst>
        <pc:picChg chg="add mod">
          <ac:chgData name="Helen Miu" userId="f62f0ed5c0081619" providerId="LiveId" clId="{2261F621-4558-4404-AD4B-2B7A9F3D20B3}" dt="2026-10-05T00:52:05.214" v="4" actId="1076"/>
          <ac:picMkLst>
            <pc:docMk/>
            <pc:sldMk cId="0" sldId="256"/>
            <ac:picMk id="4" creationId="{C4F1DFD0-B304-D83F-A524-5C1D7355D4D6}"/>
          </ac:picMkLst>
        </pc:picChg>
        <pc:picChg chg="del">
          <ac:chgData name="Helen Miu" userId="f62f0ed5c0081619" providerId="LiveId" clId="{2261F621-4558-4404-AD4B-2B7A9F3D20B3}" dt="2026-10-05T00:51:57.642" v="0" actId="478"/>
          <ac:picMkLst>
            <pc:docMk/>
            <pc:sldMk cId="0" sldId="256"/>
            <ac:picMk id="1007" creationId="{00000000-0000-0000-0000-000000000000}"/>
          </ac:picMkLst>
        </pc:picChg>
      </pc:sldChg>
      <pc:sldChg chg="modSp">
        <pc:chgData name="Helen Miu" userId="f62f0ed5c0081619" providerId="LiveId" clId="{2261F621-4558-4404-AD4B-2B7A9F3D20B3}" dt="2026-10-05T01:06:04.273" v="132" actId="20577"/>
        <pc:sldMkLst>
          <pc:docMk/>
          <pc:sldMk cId="0" sldId="260"/>
        </pc:sldMkLst>
        <pc:spChg chg="mod">
          <ac:chgData name="Helen Miu" userId="f62f0ed5c0081619" providerId="LiveId" clId="{2261F621-4558-4404-AD4B-2B7A9F3D20B3}" dt="2026-10-05T01:00:26.730" v="12"/>
          <ac:spMkLst>
            <pc:docMk/>
            <pc:sldMk cId="0" sldId="260"/>
            <ac:spMk id="1046" creationId="{00000000-0000-0000-0000-000000000000}"/>
          </ac:spMkLst>
        </pc:spChg>
        <pc:spChg chg="mod">
          <ac:chgData name="Helen Miu" userId="f62f0ed5c0081619" providerId="LiveId" clId="{2261F621-4558-4404-AD4B-2B7A9F3D20B3}" dt="2026-10-05T01:05:09.609" v="66" actId="20577"/>
          <ac:spMkLst>
            <pc:docMk/>
            <pc:sldMk cId="0" sldId="260"/>
            <ac:spMk id="1048" creationId="{00000000-0000-0000-0000-000000000000}"/>
          </ac:spMkLst>
        </pc:spChg>
        <pc:spChg chg="mod">
          <ac:chgData name="Helen Miu" userId="f62f0ed5c0081619" providerId="LiveId" clId="{2261F621-4558-4404-AD4B-2B7A9F3D20B3}" dt="2026-10-05T01:06:04.273" v="132" actId="20577"/>
          <ac:spMkLst>
            <pc:docMk/>
            <pc:sldMk cId="0" sldId="260"/>
            <ac:spMk id="1050" creationId="{00000000-0000-0000-0000-000000000000}"/>
          </ac:spMkLst>
        </pc:spChg>
      </pc:sldChg>
      <pc:sldChg chg="modSp mod modAnim">
        <pc:chgData name="Helen Miu" userId="f62f0ed5c0081619" providerId="LiveId" clId="{2261F621-4558-4404-AD4B-2B7A9F3D20B3}" dt="2026-10-05T01:17:48.448" v="323" actId="20577"/>
        <pc:sldMkLst>
          <pc:docMk/>
          <pc:sldMk cId="0" sldId="261"/>
        </pc:sldMkLst>
        <pc:spChg chg="mod">
          <ac:chgData name="Helen Miu" userId="f62f0ed5c0081619" providerId="LiveId" clId="{2261F621-4558-4404-AD4B-2B7A9F3D20B3}" dt="2026-10-05T01:16:25.675" v="321" actId="20577"/>
          <ac:spMkLst>
            <pc:docMk/>
            <pc:sldMk cId="0" sldId="261"/>
            <ac:spMk id="1061" creationId="{00000000-0000-0000-0000-000000000000}"/>
          </ac:spMkLst>
        </pc:spChg>
        <pc:spChg chg="mod">
          <ac:chgData name="Helen Miu" userId="f62f0ed5c0081619" providerId="LiveId" clId="{2261F621-4558-4404-AD4B-2B7A9F3D20B3}" dt="2026-10-05T01:13:07.524" v="187" actId="20577"/>
          <ac:spMkLst>
            <pc:docMk/>
            <pc:sldMk cId="0" sldId="261"/>
            <ac:spMk id="1063" creationId="{00000000-0000-0000-0000-000000000000}"/>
          </ac:spMkLst>
        </pc:spChg>
        <pc:spChg chg="mod">
          <ac:chgData name="Helen Miu" userId="f62f0ed5c0081619" providerId="LiveId" clId="{2261F621-4558-4404-AD4B-2B7A9F3D20B3}" dt="2026-10-05T01:16:14.666" v="286" actId="20577"/>
          <ac:spMkLst>
            <pc:docMk/>
            <pc:sldMk cId="0" sldId="261"/>
            <ac:spMk id="1065" creationId="{00000000-0000-0000-0000-000000000000}"/>
          </ac:spMkLst>
        </pc:spChg>
      </pc:sldChg>
      <pc:sldChg chg="addSp modSp mod modAnim">
        <pc:chgData name="Helen Miu" userId="f62f0ed5c0081619" providerId="LiveId" clId="{2261F621-4558-4404-AD4B-2B7A9F3D20B3}" dt="2026-10-05T01:24:42.384" v="548" actId="20577"/>
        <pc:sldMkLst>
          <pc:docMk/>
          <pc:sldMk cId="0" sldId="262"/>
        </pc:sldMkLst>
        <pc:spChg chg="mod">
          <ac:chgData name="Helen Miu" userId="f62f0ed5c0081619" providerId="LiveId" clId="{2261F621-4558-4404-AD4B-2B7A9F3D20B3}" dt="2026-10-05T01:20:41.943" v="403" actId="14100"/>
          <ac:spMkLst>
            <pc:docMk/>
            <pc:sldMk cId="0" sldId="262"/>
            <ac:spMk id="2" creationId="{00000000-0000-0000-0000-000000000000}"/>
          </ac:spMkLst>
        </pc:spChg>
        <pc:spChg chg="add mod">
          <ac:chgData name="Helen Miu" userId="f62f0ed5c0081619" providerId="LiveId" clId="{2261F621-4558-4404-AD4B-2B7A9F3D20B3}" dt="2026-10-05T01:22:53.910" v="481" actId="1076"/>
          <ac:spMkLst>
            <pc:docMk/>
            <pc:sldMk cId="0" sldId="262"/>
            <ac:spMk id="3" creationId="{4F0B3DA3-5D62-FDF3-A8D8-B8B0703B3EF6}"/>
          </ac:spMkLst>
        </pc:spChg>
        <pc:spChg chg="add mod">
          <ac:chgData name="Helen Miu" userId="f62f0ed5c0081619" providerId="LiveId" clId="{2261F621-4558-4404-AD4B-2B7A9F3D20B3}" dt="2026-10-05T01:24:42.384" v="548" actId="20577"/>
          <ac:spMkLst>
            <pc:docMk/>
            <pc:sldMk cId="0" sldId="262"/>
            <ac:spMk id="4" creationId="{9C10E628-9D03-4075-C117-4F8E886476DD}"/>
          </ac:spMkLst>
        </pc:spChg>
        <pc:spChg chg="mod">
          <ac:chgData name="Helen Miu" userId="f62f0ed5c0081619" providerId="LiveId" clId="{2261F621-4558-4404-AD4B-2B7A9F3D20B3}" dt="2026-10-05T01:20:46.758" v="404" actId="14100"/>
          <ac:spMkLst>
            <pc:docMk/>
            <pc:sldMk cId="0" sldId="262"/>
            <ac:spMk id="1073" creationId="{00000000-0000-0000-0000-000000000000}"/>
          </ac:spMkLst>
        </pc:spChg>
        <pc:spChg chg="mod">
          <ac:chgData name="Helen Miu" userId="f62f0ed5c0081619" providerId="LiveId" clId="{2261F621-4558-4404-AD4B-2B7A9F3D20B3}" dt="2026-10-05T01:20:38.967" v="402" actId="20577"/>
          <ac:spMkLst>
            <pc:docMk/>
            <pc:sldMk cId="0" sldId="262"/>
            <ac:spMk id="1076" creationId="{00000000-0000-0000-0000-000000000000}"/>
          </ac:spMkLst>
        </pc:spChg>
        <pc:spChg chg="mod">
          <ac:chgData name="Helen Miu" userId="f62f0ed5c0081619" providerId="LiveId" clId="{2261F621-4558-4404-AD4B-2B7A9F3D20B3}" dt="2026-10-05T01:20:50.003" v="409" actId="20577"/>
          <ac:spMkLst>
            <pc:docMk/>
            <pc:sldMk cId="0" sldId="262"/>
            <ac:spMk id="1078" creationId="{00000000-0000-0000-0000-000000000000}"/>
          </ac:spMkLst>
        </pc:spChg>
        <pc:spChg chg="mod">
          <ac:chgData name="Helen Miu" userId="f62f0ed5c0081619" providerId="LiveId" clId="{2261F621-4558-4404-AD4B-2B7A9F3D20B3}" dt="2026-10-05T01:22:45.869" v="479" actId="20577"/>
          <ac:spMkLst>
            <pc:docMk/>
            <pc:sldMk cId="0" sldId="262"/>
            <ac:spMk id="1080" creationId="{00000000-0000-0000-0000-000000000000}"/>
          </ac:spMkLst>
        </pc:spChg>
      </pc:sldChg>
      <pc:sldChg chg="del">
        <pc:chgData name="Helen Miu" userId="f62f0ed5c0081619" providerId="LiveId" clId="{2261F621-4558-4404-AD4B-2B7A9F3D20B3}" dt="2026-10-05T01:24:54.314" v="549" actId="47"/>
        <pc:sldMkLst>
          <pc:docMk/>
          <pc:sldMk cId="0" sldId="263"/>
        </pc:sldMkLst>
      </pc:sldChg>
      <pc:sldChg chg="addSp modSp mod modAnim">
        <pc:chgData name="Helen Miu" userId="f62f0ed5c0081619" providerId="LiveId" clId="{2261F621-4558-4404-AD4B-2B7A9F3D20B3}" dt="2026-10-05T01:28:46.413" v="661" actId="20577"/>
        <pc:sldMkLst>
          <pc:docMk/>
          <pc:sldMk cId="0" sldId="264"/>
        </pc:sldMkLst>
        <pc:spChg chg="add mod">
          <ac:chgData name="Helen Miu" userId="f62f0ed5c0081619" providerId="LiveId" clId="{2261F621-4558-4404-AD4B-2B7A9F3D20B3}" dt="2026-10-05T01:28:29.519" v="612" actId="1037"/>
          <ac:spMkLst>
            <pc:docMk/>
            <pc:sldMk cId="0" sldId="264"/>
            <ac:spMk id="3" creationId="{B825053F-5596-3A97-745F-48154686A65C}"/>
          </ac:spMkLst>
        </pc:spChg>
        <pc:spChg chg="add mod">
          <ac:chgData name="Helen Miu" userId="f62f0ed5c0081619" providerId="LiveId" clId="{2261F621-4558-4404-AD4B-2B7A9F3D20B3}" dt="2026-10-05T01:28:29.519" v="612" actId="1037"/>
          <ac:spMkLst>
            <pc:docMk/>
            <pc:sldMk cId="0" sldId="264"/>
            <ac:spMk id="4" creationId="{102B1604-0EB1-DAA6-7E33-93D4A4FF31D0}"/>
          </ac:spMkLst>
        </pc:spChg>
        <pc:spChg chg="mod">
          <ac:chgData name="Helen Miu" userId="f62f0ed5c0081619" providerId="LiveId" clId="{2261F621-4558-4404-AD4B-2B7A9F3D20B3}" dt="2026-10-05T01:27:25.164" v="607" actId="14100"/>
          <ac:spMkLst>
            <pc:docMk/>
            <pc:sldMk cId="0" sldId="264"/>
            <ac:spMk id="1105" creationId="{00000000-0000-0000-0000-000000000000}"/>
          </ac:spMkLst>
        </pc:spChg>
        <pc:spChg chg="mod">
          <ac:chgData name="Helen Miu" userId="f62f0ed5c0081619" providerId="LiveId" clId="{2261F621-4558-4404-AD4B-2B7A9F3D20B3}" dt="2026-10-05T01:27:28.196" v="608" actId="14100"/>
          <ac:spMkLst>
            <pc:docMk/>
            <pc:sldMk cId="0" sldId="264"/>
            <ac:spMk id="1106" creationId="{00000000-0000-0000-0000-000000000000}"/>
          </ac:spMkLst>
        </pc:spChg>
        <pc:spChg chg="mod">
          <ac:chgData name="Helen Miu" userId="f62f0ed5c0081619" providerId="LiveId" clId="{2261F621-4558-4404-AD4B-2B7A9F3D20B3}" dt="2026-10-05T01:25:58.962" v="565" actId="20577"/>
          <ac:spMkLst>
            <pc:docMk/>
            <pc:sldMk cId="0" sldId="264"/>
            <ac:spMk id="1109" creationId="{00000000-0000-0000-0000-000000000000}"/>
          </ac:spMkLst>
        </pc:spChg>
        <pc:spChg chg="mod">
          <ac:chgData name="Helen Miu" userId="f62f0ed5c0081619" providerId="LiveId" clId="{2261F621-4558-4404-AD4B-2B7A9F3D20B3}" dt="2026-10-05T01:26:31.597" v="600" actId="20577"/>
          <ac:spMkLst>
            <pc:docMk/>
            <pc:sldMk cId="0" sldId="264"/>
            <ac:spMk id="1111" creationId="{00000000-0000-0000-0000-000000000000}"/>
          </ac:spMkLst>
        </pc:spChg>
        <pc:spChg chg="mod">
          <ac:chgData name="Helen Miu" userId="f62f0ed5c0081619" providerId="LiveId" clId="{2261F621-4558-4404-AD4B-2B7A9F3D20B3}" dt="2026-10-05T01:28:46.413" v="661" actId="20577"/>
          <ac:spMkLst>
            <pc:docMk/>
            <pc:sldMk cId="0" sldId="264"/>
            <ac:spMk id="1113" creationId="{00000000-0000-0000-0000-000000000000}"/>
          </ac:spMkLst>
        </pc:spChg>
      </pc:sldChg>
      <pc:sldChg chg="delSp modSp mod delAnim">
        <pc:chgData name="Helen Miu" userId="f62f0ed5c0081619" providerId="LiveId" clId="{2261F621-4558-4404-AD4B-2B7A9F3D20B3}" dt="2026-10-05T01:32:45.621" v="719" actId="20577"/>
        <pc:sldMkLst>
          <pc:docMk/>
          <pc:sldMk cId="0" sldId="265"/>
        </pc:sldMkLst>
        <pc:spChg chg="mod">
          <ac:chgData name="Helen Miu" userId="f62f0ed5c0081619" providerId="LiveId" clId="{2261F621-4558-4404-AD4B-2B7A9F3D20B3}" dt="2026-10-05T01:32:35.374" v="702" actId="14100"/>
          <ac:spMkLst>
            <pc:docMk/>
            <pc:sldMk cId="0" sldId="265"/>
            <ac:spMk id="1122" creationId="{00000000-0000-0000-0000-000000000000}"/>
          </ac:spMkLst>
        </pc:spChg>
        <pc:spChg chg="mod">
          <ac:chgData name="Helen Miu" userId="f62f0ed5c0081619" providerId="LiveId" clId="{2261F621-4558-4404-AD4B-2B7A9F3D20B3}" dt="2026-10-05T01:32:32.848" v="701" actId="14100"/>
          <ac:spMkLst>
            <pc:docMk/>
            <pc:sldMk cId="0" sldId="265"/>
            <ac:spMk id="1123" creationId="{00000000-0000-0000-0000-000000000000}"/>
          </ac:spMkLst>
        </pc:spChg>
        <pc:spChg chg="mod">
          <ac:chgData name="Helen Miu" userId="f62f0ed5c0081619" providerId="LiveId" clId="{2261F621-4558-4404-AD4B-2B7A9F3D20B3}" dt="2026-10-05T01:32:45.621" v="719" actId="20577"/>
          <ac:spMkLst>
            <pc:docMk/>
            <pc:sldMk cId="0" sldId="265"/>
            <ac:spMk id="1126" creationId="{00000000-0000-0000-0000-000000000000}"/>
          </ac:spMkLst>
        </pc:spChg>
        <pc:spChg chg="mod">
          <ac:chgData name="Helen Miu" userId="f62f0ed5c0081619" providerId="LiveId" clId="{2261F621-4558-4404-AD4B-2B7A9F3D20B3}" dt="2026-10-05T01:32:27.444" v="700" actId="20577"/>
          <ac:spMkLst>
            <pc:docMk/>
            <pc:sldMk cId="0" sldId="265"/>
            <ac:spMk id="1128" creationId="{00000000-0000-0000-0000-000000000000}"/>
          </ac:spMkLst>
        </pc:spChg>
        <pc:spChg chg="del">
          <ac:chgData name="Helen Miu" userId="f62f0ed5c0081619" providerId="LiveId" clId="{2261F621-4558-4404-AD4B-2B7A9F3D20B3}" dt="2026-10-05T01:32:24.430" v="696" actId="478"/>
          <ac:spMkLst>
            <pc:docMk/>
            <pc:sldMk cId="0" sldId="265"/>
            <ac:spMk id="1129" creationId="{00000000-0000-0000-0000-000000000000}"/>
          </ac:spMkLst>
        </pc:spChg>
        <pc:spChg chg="del">
          <ac:chgData name="Helen Miu" userId="f62f0ed5c0081619" providerId="LiveId" clId="{2261F621-4558-4404-AD4B-2B7A9F3D20B3}" dt="2026-10-05T01:32:23.308" v="695" actId="478"/>
          <ac:spMkLst>
            <pc:docMk/>
            <pc:sldMk cId="0" sldId="265"/>
            <ac:spMk id="1130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8D2E13-ED26-433D-83B2-05FCCFC1BAF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C47A31-DC76-4FFB-BEB8-602E1E9191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3601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C47A31-DC76-4FFB-BEB8-602E1E91912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3800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3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" name="Rectangle 1"/>
          <p:cNvSpPr/>
          <p:nvPr/>
        </p:nvSpPr>
        <p:spPr>
          <a:xfrm>
            <a:off x="6720840" y="0"/>
            <a:ext cx="5486400" cy="6858000"/>
          </a:xfrm>
          <a:prstGeom prst="rect">
            <a:avLst/>
          </a:prstGeom>
          <a:solidFill>
            <a:srgbClr val="1B2E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02" name="TextBox 1001"/>
          <p:cNvSpPr txBox="1"/>
          <p:nvPr/>
        </p:nvSpPr>
        <p:spPr>
          <a:xfrm>
            <a:off x="713232" y="960120"/>
            <a:ext cx="594360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300" b="1" i="0">
                <a:solidFill>
                  <a:srgbClr val="E1AA37"/>
                </a:solidFill>
                <a:latin typeface="Aptos"/>
              </a:rPr>
              <a:t>DSE PAPER 4  ·  SPEAKING PRACTICE</a:t>
            </a:r>
          </a:p>
        </p:txBody>
      </p:sp>
      <p:sp>
        <p:nvSpPr>
          <p:cNvPr id="1003" name="TextBox 1002"/>
          <p:cNvSpPr txBox="1"/>
          <p:nvPr/>
        </p:nvSpPr>
        <p:spPr>
          <a:xfrm>
            <a:off x="713232" y="2240280"/>
            <a:ext cx="5943600" cy="10972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4800" b="1" i="0">
                <a:solidFill>
                  <a:srgbClr val="FFFFFF"/>
                </a:solidFill>
                <a:latin typeface="Aptos"/>
              </a:rPr>
              <a:t>Social Media</a:t>
            </a:r>
            <a:br/>
            <a:r>
              <a:rPr sz="4800" b="1" i="0">
                <a:solidFill>
                  <a:srgbClr val="FFFFFF"/>
                </a:solidFill>
                <a:latin typeface="Aptos"/>
              </a:rPr>
              <a:t>and Well-being</a:t>
            </a:r>
          </a:p>
        </p:txBody>
      </p:sp>
      <p:sp>
        <p:nvSpPr>
          <p:cNvPr id="1004" name="TextBox 1003"/>
          <p:cNvSpPr txBox="1"/>
          <p:nvPr/>
        </p:nvSpPr>
        <p:spPr>
          <a:xfrm>
            <a:off x="713232" y="3383280"/>
            <a:ext cx="5669280" cy="11887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900" b="0" i="0">
                <a:solidFill>
                  <a:srgbClr val="E6EFF7"/>
                </a:solidFill>
                <a:latin typeface="Aptos"/>
              </a:rPr>
              <a:t>Positivity, popularity and</a:t>
            </a:r>
            <a:br/>
            <a:r>
              <a:rPr sz="1900" b="0" i="0">
                <a:solidFill>
                  <a:srgbClr val="E6EFF7"/>
                </a:solidFill>
                <a:latin typeface="Aptos"/>
              </a:rPr>
              <a:t>the pressure of the feed</a:t>
            </a:r>
          </a:p>
        </p:txBody>
      </p:sp>
      <p:sp>
        <p:nvSpPr>
          <p:cNvPr id="1005" name="Rectangle 1004"/>
          <p:cNvSpPr/>
          <p:nvPr/>
        </p:nvSpPr>
        <p:spPr>
          <a:xfrm>
            <a:off x="713232" y="4754880"/>
            <a:ext cx="1097280" cy="64008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06" name="TextBox 1005"/>
          <p:cNvSpPr txBox="1"/>
          <p:nvPr/>
        </p:nvSpPr>
        <p:spPr>
          <a:xfrm>
            <a:off x="713232" y="4983480"/>
            <a:ext cx="566928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300" b="0" i="0">
                <a:solidFill>
                  <a:srgbClr val="9FB6CC"/>
                </a:solidFill>
                <a:latin typeface="Aptos"/>
              </a:rPr>
              <a:t>DSE 2023 Paper 4 Set 4.3  ·  Lesson 5</a:t>
            </a:r>
          </a:p>
        </p:txBody>
      </p:sp>
      <p:sp>
        <p:nvSpPr>
          <p:cNvPr id="2" name="TextBox 1007"/>
          <p:cNvSpPr txBox="1"/>
          <p:nvPr/>
        </p:nvSpPr>
        <p:spPr>
          <a:xfrm>
            <a:off x="7022592" y="586044"/>
            <a:ext cx="489204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1" i="0" dirty="0">
                <a:solidFill>
                  <a:srgbClr val="E1AA37"/>
                </a:solidFill>
                <a:latin typeface="Aptos"/>
              </a:rPr>
              <a:t>THE MENTAL HEALTH &amp; WELLNESS CLUB</a:t>
            </a:r>
          </a:p>
        </p:txBody>
      </p:sp>
      <p:sp>
        <p:nvSpPr>
          <p:cNvPr id="1008" name="TextBox 1007"/>
          <p:cNvSpPr txBox="1"/>
          <p:nvPr/>
        </p:nvSpPr>
        <p:spPr>
          <a:xfrm>
            <a:off x="7022592" y="5621386"/>
            <a:ext cx="489204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400" b="0" i="1" dirty="0">
                <a:solidFill>
                  <a:srgbClr val="E6EFF7"/>
                </a:solidFill>
                <a:latin typeface="Aptos"/>
              </a:rPr>
              <a:t>How much is too much?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C4F1DFD0-B304-D83F-A524-5C1D7355D4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4891" y="1682237"/>
            <a:ext cx="5218298" cy="320871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9" name="TextBox 1"/>
          <p:cNvSpPr txBox="1"/>
          <p:nvPr/>
        </p:nvSpPr>
        <p:spPr>
          <a:xfrm>
            <a:off x="594360" y="274320"/>
            <a:ext cx="11338560" cy="2926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200" b="1" i="0">
                <a:solidFill>
                  <a:srgbClr val="5A6470"/>
                </a:solidFill>
                <a:latin typeface="Aptos"/>
              </a:rPr>
              <a:t>01  WARM-UP</a:t>
            </a:r>
          </a:p>
        </p:txBody>
      </p:sp>
      <p:sp>
        <p:nvSpPr>
          <p:cNvPr id="1010" name="TextBox 1009"/>
          <p:cNvSpPr txBox="1"/>
          <p:nvPr/>
        </p:nvSpPr>
        <p:spPr>
          <a:xfrm>
            <a:off x="594360" y="566928"/>
            <a:ext cx="1143000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700" b="1" i="0">
                <a:solidFill>
                  <a:srgbClr val="14233C"/>
                </a:solidFill>
                <a:latin typeface="Aptos"/>
              </a:rPr>
              <a:t>Two questions to get you talking</a:t>
            </a:r>
          </a:p>
        </p:txBody>
      </p:sp>
      <p:sp>
        <p:nvSpPr>
          <p:cNvPr id="1011" name="Rectangle 1010"/>
          <p:cNvSpPr/>
          <p:nvPr/>
        </p:nvSpPr>
        <p:spPr>
          <a:xfrm>
            <a:off x="594360" y="1316736"/>
            <a:ext cx="914400" cy="54864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12" name="TextBox 1011"/>
          <p:cNvSpPr txBox="1"/>
          <p:nvPr/>
        </p:nvSpPr>
        <p:spPr>
          <a:xfrm>
            <a:off x="11247120" y="6382512"/>
            <a:ext cx="50292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1200" b="0" i="0">
                <a:solidFill>
                  <a:srgbClr val="5A6470"/>
                </a:solidFill>
                <a:latin typeface="Aptos"/>
              </a:rPr>
              <a:t>2</a:t>
            </a:r>
          </a:p>
        </p:txBody>
      </p:sp>
      <p:sp>
        <p:nvSpPr>
          <p:cNvPr id="1013" name="Rounded Rectangle 1012"/>
          <p:cNvSpPr/>
          <p:nvPr/>
        </p:nvSpPr>
        <p:spPr>
          <a:xfrm>
            <a:off x="640080" y="1874519"/>
            <a:ext cx="5074920" cy="237744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14" name="Rectangle 1013"/>
          <p:cNvSpPr/>
          <p:nvPr/>
        </p:nvSpPr>
        <p:spPr>
          <a:xfrm>
            <a:off x="640080" y="1874519"/>
            <a:ext cx="91440" cy="2377440"/>
          </a:xfrm>
          <a:prstGeom prst="rect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15" name="TextBox 1014"/>
          <p:cNvSpPr txBox="1"/>
          <p:nvPr/>
        </p:nvSpPr>
        <p:spPr>
          <a:xfrm>
            <a:off x="960120" y="2084831"/>
            <a:ext cx="461772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300" b="1" i="0">
                <a:solidFill>
                  <a:srgbClr val="5A6470"/>
                </a:solidFill>
                <a:latin typeface="Aptos"/>
              </a:rPr>
              <a:t>QUESTION 1  (Student A)</a:t>
            </a:r>
          </a:p>
        </p:txBody>
      </p:sp>
      <p:sp>
        <p:nvSpPr>
          <p:cNvPr id="1016" name="TextBox 1015"/>
          <p:cNvSpPr txBox="1"/>
          <p:nvPr/>
        </p:nvSpPr>
        <p:spPr>
          <a:xfrm>
            <a:off x="960120" y="2606040"/>
            <a:ext cx="4617720" cy="1463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2600" b="1" i="0" dirty="0">
                <a:solidFill>
                  <a:srgbClr val="14233C"/>
                </a:solidFill>
                <a:latin typeface="Aptos"/>
              </a:rPr>
              <a:t>Do you use social media?</a:t>
            </a:r>
          </a:p>
        </p:txBody>
      </p:sp>
      <p:sp>
        <p:nvSpPr>
          <p:cNvPr id="1017" name="Rounded Rectangle 1016"/>
          <p:cNvSpPr/>
          <p:nvPr/>
        </p:nvSpPr>
        <p:spPr>
          <a:xfrm>
            <a:off x="6492240" y="1874519"/>
            <a:ext cx="5074920" cy="237744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18" name="Rectangle 1017"/>
          <p:cNvSpPr/>
          <p:nvPr/>
        </p:nvSpPr>
        <p:spPr>
          <a:xfrm>
            <a:off x="6492240" y="1874519"/>
            <a:ext cx="91440" cy="2377440"/>
          </a:xfrm>
          <a:prstGeom prst="rect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19" name="TextBox 1018"/>
          <p:cNvSpPr txBox="1"/>
          <p:nvPr/>
        </p:nvSpPr>
        <p:spPr>
          <a:xfrm>
            <a:off x="6812280" y="2084831"/>
            <a:ext cx="461772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300" b="1" i="0">
                <a:solidFill>
                  <a:srgbClr val="5A6470"/>
                </a:solidFill>
                <a:latin typeface="Aptos"/>
              </a:rPr>
              <a:t>QUESTION 2  (Student B)</a:t>
            </a:r>
          </a:p>
        </p:txBody>
      </p:sp>
      <p:sp>
        <p:nvSpPr>
          <p:cNvPr id="1020" name="TextBox 1019"/>
          <p:cNvSpPr txBox="1"/>
          <p:nvPr/>
        </p:nvSpPr>
        <p:spPr>
          <a:xfrm>
            <a:off x="6812280" y="2606040"/>
            <a:ext cx="4617720" cy="1463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2600" b="1" i="0" dirty="0">
                <a:solidFill>
                  <a:srgbClr val="14233C"/>
                </a:solidFill>
                <a:latin typeface="Aptos"/>
              </a:rPr>
              <a:t>Would you like to be popular on social media?</a:t>
            </a:r>
          </a:p>
        </p:txBody>
      </p:sp>
      <p:pic>
        <p:nvPicPr>
          <p:cNvPr id="1024" name="Picture 1023" descr="alar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680" y="1389888"/>
            <a:ext cx="420624" cy="4206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6" grpId="0"/>
      <p:bldP spid="10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" name="TextBox 1"/>
          <p:cNvSpPr txBox="1"/>
          <p:nvPr/>
        </p:nvSpPr>
        <p:spPr>
          <a:xfrm>
            <a:off x="594360" y="274320"/>
            <a:ext cx="11338560" cy="2926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200" b="1" i="0">
                <a:solidFill>
                  <a:srgbClr val="5A6470"/>
                </a:solidFill>
                <a:latin typeface="Aptos"/>
              </a:rPr>
              <a:t>02  PART A – GROUP INTERACTION</a:t>
            </a:r>
          </a:p>
        </p:txBody>
      </p:sp>
      <p:sp>
        <p:nvSpPr>
          <p:cNvPr id="1025" name="TextBox 1024"/>
          <p:cNvSpPr txBox="1"/>
          <p:nvPr/>
        </p:nvSpPr>
        <p:spPr>
          <a:xfrm>
            <a:off x="594360" y="566928"/>
            <a:ext cx="1143000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700" b="1" i="0">
                <a:solidFill>
                  <a:srgbClr val="14233C"/>
                </a:solidFill>
                <a:latin typeface="Aptos"/>
              </a:rPr>
              <a:t>Your discussion task</a:t>
            </a:r>
          </a:p>
        </p:txBody>
      </p:sp>
      <p:sp>
        <p:nvSpPr>
          <p:cNvPr id="1026" name="Rectangle 1025"/>
          <p:cNvSpPr/>
          <p:nvPr/>
        </p:nvSpPr>
        <p:spPr>
          <a:xfrm>
            <a:off x="594360" y="1316736"/>
            <a:ext cx="914400" cy="54864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27" name="TextBox 1026"/>
          <p:cNvSpPr txBox="1"/>
          <p:nvPr/>
        </p:nvSpPr>
        <p:spPr>
          <a:xfrm>
            <a:off x="11247120" y="6382512"/>
            <a:ext cx="50292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1200" b="0" i="0">
                <a:solidFill>
                  <a:srgbClr val="5A6470"/>
                </a:solidFill>
                <a:latin typeface="Aptos"/>
              </a:rPr>
              <a:t>3</a:t>
            </a:r>
          </a:p>
        </p:txBody>
      </p:sp>
      <p:sp>
        <p:nvSpPr>
          <p:cNvPr id="1028" name="Rounded Rectangle 1027"/>
          <p:cNvSpPr/>
          <p:nvPr/>
        </p:nvSpPr>
        <p:spPr>
          <a:xfrm>
            <a:off x="566927" y="1554480"/>
            <a:ext cx="11114694" cy="4450796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exam_page_full.png">
            <a:extLst>
              <a:ext uri="{FF2B5EF4-FFF2-40B4-BE49-F238E27FC236}">
                <a16:creationId xmlns:a16="http://schemas.microsoft.com/office/drawing/2014/main" id="{5F2921B9-64A3-0094-4FA8-3689A2B169F9}"/>
              </a:ext>
            </a:extLst>
          </p:cNvPr>
          <p:cNvPicPr>
            <a:picLocks noChangeAspect="1"/>
          </p:cNvPicPr>
          <p:nvPr/>
        </p:nvPicPr>
        <p:blipFill>
          <a:srcRect l="5500" t="53080" r="4500" b="29450"/>
          <a:blip r:embed="rId2"/>
          <a:stretch>
            <a:fillRect/>
          </a:stretch>
        </p:blipFill>
        <p:spPr>
          <a:xfrm>
            <a:off x="699248" y="2331720"/>
            <a:ext cx="10982373" cy="301985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TextBox 1"/>
          <p:cNvSpPr txBox="1"/>
          <p:nvPr/>
        </p:nvSpPr>
        <p:spPr>
          <a:xfrm>
            <a:off x="594360" y="274320"/>
            <a:ext cx="11338560" cy="2926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200" b="1" i="0">
                <a:solidFill>
                  <a:srgbClr val="5A6470"/>
                </a:solidFill>
                <a:latin typeface="Aptos"/>
              </a:rPr>
              <a:t>03  PART A – DISCUSS</a:t>
            </a:r>
          </a:p>
        </p:txBody>
      </p:sp>
      <p:sp>
        <p:nvSpPr>
          <p:cNvPr id="1039" name="TextBox 1038"/>
          <p:cNvSpPr txBox="1"/>
          <p:nvPr/>
        </p:nvSpPr>
        <p:spPr>
          <a:xfrm>
            <a:off x="594360" y="566928"/>
            <a:ext cx="1143000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700" b="1" i="0">
                <a:solidFill>
                  <a:srgbClr val="14233C"/>
                </a:solidFill>
                <a:latin typeface="Aptos"/>
              </a:rPr>
              <a:t>Q1  Who becomes popular?</a:t>
            </a:r>
          </a:p>
        </p:txBody>
      </p:sp>
      <p:sp>
        <p:nvSpPr>
          <p:cNvPr id="1040" name="Rectangle 1039"/>
          <p:cNvSpPr/>
          <p:nvPr/>
        </p:nvSpPr>
        <p:spPr>
          <a:xfrm>
            <a:off x="594360" y="1316736"/>
            <a:ext cx="914400" cy="54864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1" name="TextBox 1040"/>
          <p:cNvSpPr txBox="1"/>
          <p:nvPr/>
        </p:nvSpPr>
        <p:spPr>
          <a:xfrm>
            <a:off x="11247120" y="6382512"/>
            <a:ext cx="50292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1200" b="0" i="0">
                <a:solidFill>
                  <a:srgbClr val="5A6470"/>
                </a:solidFill>
                <a:latin typeface="Aptos"/>
              </a:rPr>
              <a:t>4</a:t>
            </a:r>
          </a:p>
        </p:txBody>
      </p:sp>
      <p:pic>
        <p:nvPicPr>
          <p:cNvPr id="1042" name="Picture 1041" descr="mo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4200" y="384048"/>
            <a:ext cx="777240" cy="777240"/>
          </a:xfrm>
          <a:prstGeom prst="rect">
            <a:avLst/>
          </a:prstGeom>
        </p:spPr>
      </p:pic>
      <p:sp>
        <p:nvSpPr>
          <p:cNvPr id="2" name="Rounded Rectangle 1042"/>
          <p:cNvSpPr/>
          <p:nvPr/>
        </p:nvSpPr>
        <p:spPr>
          <a:xfrm>
            <a:off x="731520" y="1783080"/>
            <a:ext cx="10698480" cy="283464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3" name="Rectangle 1042"/>
          <p:cNvSpPr/>
          <p:nvPr/>
        </p:nvSpPr>
        <p:spPr>
          <a:xfrm>
            <a:off x="731520" y="1783080"/>
            <a:ext cx="109728" cy="2834640"/>
          </a:xfrm>
          <a:prstGeom prst="rect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4" name="TextBox 1043"/>
          <p:cNvSpPr txBox="1"/>
          <p:nvPr/>
        </p:nvSpPr>
        <p:spPr>
          <a:xfrm>
            <a:off x="1143000" y="1975104"/>
            <a:ext cx="996696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300" b="1" i="0">
                <a:solidFill>
                  <a:srgbClr val="2E8289"/>
                </a:solidFill>
                <a:latin typeface="Aptos"/>
              </a:rPr>
              <a:t>SUGGESTED IDEAS  —  noun phrases</a:t>
            </a:r>
          </a:p>
        </p:txBody>
      </p:sp>
      <p:sp>
        <p:nvSpPr>
          <p:cNvPr id="1045" name="Oval 1044"/>
          <p:cNvSpPr/>
          <p:nvPr/>
        </p:nvSpPr>
        <p:spPr>
          <a:xfrm>
            <a:off x="1188720" y="2578608"/>
            <a:ext cx="146304" cy="146304"/>
          </a:xfrm>
          <a:prstGeom prst="ellipse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6" name="TextBox 1045"/>
          <p:cNvSpPr txBox="1"/>
          <p:nvPr/>
        </p:nvSpPr>
        <p:spPr>
          <a:xfrm>
            <a:off x="1508760" y="2487168"/>
            <a:ext cx="9509760" cy="33855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2200" b="1" dirty="0">
                <a:solidFill>
                  <a:srgbClr val="14233C"/>
                </a:solidFill>
                <a:latin typeface="Aptos"/>
              </a:rPr>
              <a:t>accounts with an extreme opinion</a:t>
            </a:r>
          </a:p>
        </p:txBody>
      </p:sp>
      <p:sp>
        <p:nvSpPr>
          <p:cNvPr id="1047" name="Oval 1046"/>
          <p:cNvSpPr/>
          <p:nvPr/>
        </p:nvSpPr>
        <p:spPr>
          <a:xfrm>
            <a:off x="1188720" y="3236976"/>
            <a:ext cx="146304" cy="146304"/>
          </a:xfrm>
          <a:prstGeom prst="ellipse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8" name="TextBox 1047"/>
          <p:cNvSpPr txBox="1"/>
          <p:nvPr/>
        </p:nvSpPr>
        <p:spPr>
          <a:xfrm>
            <a:off x="1508760" y="3145536"/>
            <a:ext cx="9509760" cy="33855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2200" b="1" dirty="0">
                <a:solidFill>
                  <a:srgbClr val="14233C"/>
                </a:solidFill>
                <a:latin typeface="Aptos"/>
              </a:rPr>
              <a:t>the perfect-looking lifestyle</a:t>
            </a:r>
            <a:endParaRPr sz="2200" b="1" i="0" dirty="0">
              <a:solidFill>
                <a:srgbClr val="14233C"/>
              </a:solidFill>
              <a:latin typeface="Aptos"/>
            </a:endParaRPr>
          </a:p>
        </p:txBody>
      </p:sp>
      <p:sp>
        <p:nvSpPr>
          <p:cNvPr id="1049" name="Oval 1048"/>
          <p:cNvSpPr/>
          <p:nvPr/>
        </p:nvSpPr>
        <p:spPr>
          <a:xfrm>
            <a:off x="1188720" y="3895344"/>
            <a:ext cx="146304" cy="146304"/>
          </a:xfrm>
          <a:prstGeom prst="ellipse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50" name="TextBox 1049"/>
          <p:cNvSpPr txBox="1"/>
          <p:nvPr/>
        </p:nvSpPr>
        <p:spPr>
          <a:xfrm>
            <a:off x="1508760" y="3803904"/>
            <a:ext cx="9509760" cy="33855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200" b="1" i="0" dirty="0">
                <a:solidFill>
                  <a:srgbClr val="14233C"/>
                </a:solidFill>
                <a:latin typeface="Aptos"/>
              </a:rPr>
              <a:t>the fastest, shortest content</a:t>
            </a:r>
            <a:endParaRPr sz="2200" b="1" i="0" dirty="0">
              <a:solidFill>
                <a:srgbClr val="14233C"/>
              </a:solidFill>
              <a:latin typeface="Apto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6" grpId="0"/>
      <p:bldP spid="1048" grpId="0"/>
      <p:bldP spid="105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" name="TextBox 1"/>
          <p:cNvSpPr txBox="1"/>
          <p:nvPr/>
        </p:nvSpPr>
        <p:spPr>
          <a:xfrm>
            <a:off x="594360" y="274320"/>
            <a:ext cx="11338560" cy="2926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200" b="1" i="0">
                <a:solidFill>
                  <a:srgbClr val="5A6470"/>
                </a:solidFill>
                <a:latin typeface="Aptos"/>
              </a:rPr>
              <a:t>03  PART A – DISCUSS</a:t>
            </a:r>
          </a:p>
        </p:txBody>
      </p:sp>
      <p:sp>
        <p:nvSpPr>
          <p:cNvPr id="1054" name="TextBox 1053"/>
          <p:cNvSpPr txBox="1"/>
          <p:nvPr/>
        </p:nvSpPr>
        <p:spPr>
          <a:xfrm>
            <a:off x="594360" y="566928"/>
            <a:ext cx="1143000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700" b="1" i="0">
                <a:solidFill>
                  <a:srgbClr val="14233C"/>
                </a:solidFill>
                <a:latin typeface="Aptos"/>
              </a:rPr>
              <a:t>Q3  What the club can do</a:t>
            </a:r>
          </a:p>
        </p:txBody>
      </p:sp>
      <p:sp>
        <p:nvSpPr>
          <p:cNvPr id="1055" name="Rectangle 1054"/>
          <p:cNvSpPr/>
          <p:nvPr/>
        </p:nvSpPr>
        <p:spPr>
          <a:xfrm>
            <a:off x="594360" y="1316736"/>
            <a:ext cx="914400" cy="54864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56" name="TextBox 1055"/>
          <p:cNvSpPr txBox="1"/>
          <p:nvPr/>
        </p:nvSpPr>
        <p:spPr>
          <a:xfrm>
            <a:off x="11247120" y="6382512"/>
            <a:ext cx="50292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1200" b="0" i="0">
                <a:solidFill>
                  <a:srgbClr val="5A6470"/>
                </a:solidFill>
                <a:latin typeface="Aptos"/>
              </a:rPr>
              <a:t>6</a:t>
            </a:r>
          </a:p>
        </p:txBody>
      </p:sp>
      <p:pic>
        <p:nvPicPr>
          <p:cNvPr id="1057" name="Picture 1056" descr="sunris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4200" y="384048"/>
            <a:ext cx="777240" cy="777240"/>
          </a:xfrm>
          <a:prstGeom prst="rect">
            <a:avLst/>
          </a:prstGeom>
        </p:spPr>
      </p:pic>
      <p:sp>
        <p:nvSpPr>
          <p:cNvPr id="2" name="Rounded Rectangle 1057"/>
          <p:cNvSpPr/>
          <p:nvPr/>
        </p:nvSpPr>
        <p:spPr>
          <a:xfrm>
            <a:off x="731520" y="1783080"/>
            <a:ext cx="10698480" cy="283464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58" name="Rectangle 1057"/>
          <p:cNvSpPr/>
          <p:nvPr/>
        </p:nvSpPr>
        <p:spPr>
          <a:xfrm>
            <a:off x="731520" y="1783080"/>
            <a:ext cx="109728" cy="2834640"/>
          </a:xfrm>
          <a:prstGeom prst="rect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59" name="TextBox 1058"/>
          <p:cNvSpPr txBox="1"/>
          <p:nvPr/>
        </p:nvSpPr>
        <p:spPr>
          <a:xfrm>
            <a:off x="1143000" y="1975104"/>
            <a:ext cx="996696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300" b="1" i="0">
                <a:solidFill>
                  <a:srgbClr val="548235"/>
                </a:solidFill>
                <a:latin typeface="Aptos"/>
              </a:rPr>
              <a:t>SUGGESTED IDEAS  —  noun phrases</a:t>
            </a:r>
          </a:p>
        </p:txBody>
      </p:sp>
      <p:sp>
        <p:nvSpPr>
          <p:cNvPr id="1060" name="Oval 1059"/>
          <p:cNvSpPr/>
          <p:nvPr/>
        </p:nvSpPr>
        <p:spPr>
          <a:xfrm>
            <a:off x="1188720" y="2578608"/>
            <a:ext cx="146304" cy="146304"/>
          </a:xfrm>
          <a:prstGeom prst="ellipse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61" name="TextBox 1060"/>
          <p:cNvSpPr txBox="1"/>
          <p:nvPr/>
        </p:nvSpPr>
        <p:spPr>
          <a:xfrm>
            <a:off x="1508760" y="2487168"/>
            <a:ext cx="9509760" cy="33855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2200" b="1" dirty="0">
                <a:solidFill>
                  <a:srgbClr val="14233C"/>
                </a:solidFill>
                <a:latin typeface="Aptos"/>
              </a:rPr>
              <a:t>a no-phone hour or a screen-time challenge</a:t>
            </a:r>
          </a:p>
        </p:txBody>
      </p:sp>
      <p:sp>
        <p:nvSpPr>
          <p:cNvPr id="1062" name="Oval 1061"/>
          <p:cNvSpPr/>
          <p:nvPr/>
        </p:nvSpPr>
        <p:spPr>
          <a:xfrm>
            <a:off x="1188720" y="3236976"/>
            <a:ext cx="146304" cy="146304"/>
          </a:xfrm>
          <a:prstGeom prst="ellipse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63" name="TextBox 1062"/>
          <p:cNvSpPr txBox="1"/>
          <p:nvPr/>
        </p:nvSpPr>
        <p:spPr>
          <a:xfrm>
            <a:off x="1508760" y="3145536"/>
            <a:ext cx="9509760" cy="33855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200" b="1" i="0" dirty="0">
                <a:solidFill>
                  <a:srgbClr val="14233C"/>
                </a:solidFill>
                <a:latin typeface="Aptos"/>
              </a:rPr>
              <a:t>a peer-led workshop on spotting fake lives</a:t>
            </a:r>
            <a:endParaRPr sz="2200" b="1" i="0" dirty="0">
              <a:solidFill>
                <a:srgbClr val="14233C"/>
              </a:solidFill>
              <a:latin typeface="Aptos"/>
            </a:endParaRPr>
          </a:p>
        </p:txBody>
      </p:sp>
      <p:sp>
        <p:nvSpPr>
          <p:cNvPr id="1064" name="Oval 1063"/>
          <p:cNvSpPr/>
          <p:nvPr/>
        </p:nvSpPr>
        <p:spPr>
          <a:xfrm>
            <a:off x="1188720" y="3895344"/>
            <a:ext cx="146304" cy="146304"/>
          </a:xfrm>
          <a:prstGeom prst="ellipse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65" name="TextBox 1064"/>
          <p:cNvSpPr txBox="1"/>
          <p:nvPr/>
        </p:nvSpPr>
        <p:spPr>
          <a:xfrm>
            <a:off x="1554480" y="3811663"/>
            <a:ext cx="9509760" cy="33855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2200" b="1" dirty="0">
                <a:solidFill>
                  <a:srgbClr val="14233C"/>
                </a:solidFill>
                <a:latin typeface="Aptos"/>
              </a:rPr>
              <a:t>a quiet space and someone to talk to</a:t>
            </a:r>
            <a:endParaRPr sz="2200" b="1" i="0" dirty="0">
              <a:solidFill>
                <a:srgbClr val="14233C"/>
              </a:solidFill>
              <a:latin typeface="Apto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1" grpId="0"/>
      <p:bldP spid="1063" grpId="0"/>
      <p:bldP spid="106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8" name="TextBox 1"/>
          <p:cNvSpPr txBox="1"/>
          <p:nvPr/>
        </p:nvSpPr>
        <p:spPr>
          <a:xfrm>
            <a:off x="594360" y="274320"/>
            <a:ext cx="11338560" cy="2926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200" b="1" i="0">
                <a:solidFill>
                  <a:srgbClr val="5A6470"/>
                </a:solidFill>
                <a:latin typeface="Aptos"/>
              </a:rPr>
              <a:t>03  PART A – DISCUSS</a:t>
            </a:r>
          </a:p>
        </p:txBody>
      </p:sp>
      <p:sp>
        <p:nvSpPr>
          <p:cNvPr id="1069" name="TextBox 1068"/>
          <p:cNvSpPr txBox="1"/>
          <p:nvPr/>
        </p:nvSpPr>
        <p:spPr>
          <a:xfrm>
            <a:off x="594360" y="566928"/>
            <a:ext cx="1143000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700" b="1" i="0">
                <a:solidFill>
                  <a:srgbClr val="14233C"/>
                </a:solidFill>
                <a:latin typeface="Aptos"/>
              </a:rPr>
              <a:t>Q2  The negative effects on users</a:t>
            </a:r>
          </a:p>
        </p:txBody>
      </p:sp>
      <p:sp>
        <p:nvSpPr>
          <p:cNvPr id="1070" name="Rectangle 1069"/>
          <p:cNvSpPr/>
          <p:nvPr/>
        </p:nvSpPr>
        <p:spPr>
          <a:xfrm>
            <a:off x="594360" y="1316736"/>
            <a:ext cx="914400" cy="54864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71" name="TextBox 1070"/>
          <p:cNvSpPr txBox="1"/>
          <p:nvPr/>
        </p:nvSpPr>
        <p:spPr>
          <a:xfrm>
            <a:off x="11247120" y="6382512"/>
            <a:ext cx="50292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1200" b="0" i="0">
                <a:solidFill>
                  <a:srgbClr val="5A6470"/>
                </a:solidFill>
                <a:latin typeface="Aptos"/>
              </a:rPr>
              <a:t>5</a:t>
            </a:r>
          </a:p>
        </p:txBody>
      </p:sp>
      <p:pic>
        <p:nvPicPr>
          <p:cNvPr id="1072" name="Picture 1071" descr="clock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4200" y="384048"/>
            <a:ext cx="777240" cy="777240"/>
          </a:xfrm>
          <a:prstGeom prst="rect">
            <a:avLst/>
          </a:prstGeom>
        </p:spPr>
      </p:pic>
      <p:sp>
        <p:nvSpPr>
          <p:cNvPr id="2" name="Rounded Rectangle 1072"/>
          <p:cNvSpPr/>
          <p:nvPr/>
        </p:nvSpPr>
        <p:spPr>
          <a:xfrm>
            <a:off x="731520" y="1783079"/>
            <a:ext cx="10698480" cy="4146665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73" name="Rectangle 1072"/>
          <p:cNvSpPr/>
          <p:nvPr/>
        </p:nvSpPr>
        <p:spPr>
          <a:xfrm>
            <a:off x="731520" y="1783080"/>
            <a:ext cx="146304" cy="4146664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74" name="TextBox 1073"/>
          <p:cNvSpPr txBox="1"/>
          <p:nvPr/>
        </p:nvSpPr>
        <p:spPr>
          <a:xfrm>
            <a:off x="1143000" y="1975104"/>
            <a:ext cx="996696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300" b="1" i="0">
                <a:solidFill>
                  <a:srgbClr val="E1AA37"/>
                </a:solidFill>
                <a:latin typeface="Aptos"/>
              </a:rPr>
              <a:t>SUGGESTED IDEAS  —  noun phrases</a:t>
            </a:r>
          </a:p>
        </p:txBody>
      </p:sp>
      <p:sp>
        <p:nvSpPr>
          <p:cNvPr id="1075" name="Oval 1074"/>
          <p:cNvSpPr/>
          <p:nvPr/>
        </p:nvSpPr>
        <p:spPr>
          <a:xfrm>
            <a:off x="1188720" y="2578608"/>
            <a:ext cx="146304" cy="146304"/>
          </a:xfrm>
          <a:prstGeom prst="ellipse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76" name="TextBox 1075"/>
          <p:cNvSpPr txBox="1"/>
          <p:nvPr/>
        </p:nvSpPr>
        <p:spPr>
          <a:xfrm>
            <a:off x="1508760" y="2487168"/>
            <a:ext cx="9509760" cy="33855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2200" b="1" i="0" dirty="0">
                <a:solidFill>
                  <a:srgbClr val="14233C"/>
                </a:solidFill>
                <a:latin typeface="Aptos"/>
              </a:rPr>
              <a:t>anxiety from constant comparison</a:t>
            </a:r>
            <a:endParaRPr sz="2200" b="1" i="0" dirty="0">
              <a:solidFill>
                <a:srgbClr val="14233C"/>
              </a:solidFill>
              <a:latin typeface="Aptos"/>
            </a:endParaRPr>
          </a:p>
        </p:txBody>
      </p:sp>
      <p:sp>
        <p:nvSpPr>
          <p:cNvPr id="1077" name="Oval 1076"/>
          <p:cNvSpPr/>
          <p:nvPr/>
        </p:nvSpPr>
        <p:spPr>
          <a:xfrm>
            <a:off x="1188720" y="3236976"/>
            <a:ext cx="146304" cy="146304"/>
          </a:xfrm>
          <a:prstGeom prst="ellipse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78" name="TextBox 1077"/>
          <p:cNvSpPr txBox="1"/>
          <p:nvPr/>
        </p:nvSpPr>
        <p:spPr>
          <a:xfrm>
            <a:off x="1508760" y="3145536"/>
            <a:ext cx="9509760" cy="33855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2200" b="1" i="0" dirty="0">
                <a:solidFill>
                  <a:srgbClr val="14233C"/>
                </a:solidFill>
                <a:latin typeface="Aptos"/>
              </a:rPr>
              <a:t>lost concentration and lost sleep</a:t>
            </a:r>
            <a:endParaRPr sz="2200" b="1" i="0" dirty="0">
              <a:solidFill>
                <a:srgbClr val="14233C"/>
              </a:solidFill>
              <a:latin typeface="Aptos"/>
            </a:endParaRPr>
          </a:p>
        </p:txBody>
      </p:sp>
      <p:sp>
        <p:nvSpPr>
          <p:cNvPr id="1079" name="Oval 1078"/>
          <p:cNvSpPr/>
          <p:nvPr/>
        </p:nvSpPr>
        <p:spPr>
          <a:xfrm>
            <a:off x="1188720" y="3895344"/>
            <a:ext cx="146304" cy="146304"/>
          </a:xfrm>
          <a:prstGeom prst="ellipse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80" name="TextBox 1079"/>
          <p:cNvSpPr txBox="1"/>
          <p:nvPr/>
        </p:nvSpPr>
        <p:spPr>
          <a:xfrm>
            <a:off x="1508760" y="3803904"/>
            <a:ext cx="9509760" cy="33855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2200" b="1" i="0" dirty="0">
                <a:solidFill>
                  <a:srgbClr val="14233C"/>
                </a:solidFill>
                <a:latin typeface="Aptos"/>
              </a:rPr>
              <a:t>a lack of compassion in the comments</a:t>
            </a:r>
            <a:endParaRPr sz="2200" b="1" i="0" dirty="0">
              <a:solidFill>
                <a:srgbClr val="14233C"/>
              </a:solidFill>
              <a:latin typeface="Aptos"/>
            </a:endParaRPr>
          </a:p>
        </p:txBody>
      </p:sp>
      <p:sp>
        <p:nvSpPr>
          <p:cNvPr id="3" name="Oval 1078">
            <a:extLst>
              <a:ext uri="{FF2B5EF4-FFF2-40B4-BE49-F238E27FC236}">
                <a16:creationId xmlns:a16="http://schemas.microsoft.com/office/drawing/2014/main" id="{4F0B3DA3-5D62-FDF3-A8D8-B8B0703B3EF6}"/>
              </a:ext>
            </a:extLst>
          </p:cNvPr>
          <p:cNvSpPr/>
          <p:nvPr/>
        </p:nvSpPr>
        <p:spPr>
          <a:xfrm>
            <a:off x="1188720" y="4610423"/>
            <a:ext cx="146304" cy="146304"/>
          </a:xfrm>
          <a:prstGeom prst="ellipse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1079">
            <a:extLst>
              <a:ext uri="{FF2B5EF4-FFF2-40B4-BE49-F238E27FC236}">
                <a16:creationId xmlns:a16="http://schemas.microsoft.com/office/drawing/2014/main" id="{9C10E628-9D03-4075-C117-4F8E886476DD}"/>
              </a:ext>
            </a:extLst>
          </p:cNvPr>
          <p:cNvSpPr txBox="1"/>
          <p:nvPr/>
        </p:nvSpPr>
        <p:spPr>
          <a:xfrm>
            <a:off x="1508760" y="4518983"/>
            <a:ext cx="9509760" cy="33855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2200" b="1" i="0" dirty="0">
                <a:solidFill>
                  <a:srgbClr val="14233C"/>
                </a:solidFill>
                <a:latin typeface="Aptos"/>
              </a:rPr>
              <a:t>a false picture of other people’s lives</a:t>
            </a:r>
            <a:endParaRPr sz="2200" b="1" i="0" dirty="0">
              <a:solidFill>
                <a:srgbClr val="14233C"/>
              </a:solidFill>
              <a:latin typeface="Apto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6" grpId="0"/>
      <p:bldP spid="1078" grpId="0"/>
      <p:bldP spid="1080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8" name="TextBox 1"/>
          <p:cNvSpPr txBox="1"/>
          <p:nvPr/>
        </p:nvSpPr>
        <p:spPr>
          <a:xfrm>
            <a:off x="594360" y="274320"/>
            <a:ext cx="11338560" cy="2926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200" b="1" i="0">
                <a:solidFill>
                  <a:srgbClr val="5A6470"/>
                </a:solidFill>
                <a:latin typeface="Aptos"/>
              </a:rPr>
              <a:t>05  SPEAK FOR 1 MINUTE</a:t>
            </a:r>
          </a:p>
        </p:txBody>
      </p:sp>
      <p:sp>
        <p:nvSpPr>
          <p:cNvPr id="1099" name="TextBox 1098"/>
          <p:cNvSpPr txBox="1"/>
          <p:nvPr/>
        </p:nvSpPr>
        <p:spPr>
          <a:xfrm>
            <a:off x="594360" y="566928"/>
            <a:ext cx="1143000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700" b="1" i="0">
                <a:solidFill>
                  <a:srgbClr val="14233C"/>
                </a:solidFill>
                <a:latin typeface="Aptos"/>
              </a:rPr>
              <a:t>Part B – Question 7</a:t>
            </a:r>
          </a:p>
        </p:txBody>
      </p:sp>
      <p:sp>
        <p:nvSpPr>
          <p:cNvPr id="1100" name="Rectangle 1099"/>
          <p:cNvSpPr/>
          <p:nvPr/>
        </p:nvSpPr>
        <p:spPr>
          <a:xfrm>
            <a:off x="594360" y="1316736"/>
            <a:ext cx="914400" cy="54864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01" name="TextBox 1100"/>
          <p:cNvSpPr txBox="1"/>
          <p:nvPr/>
        </p:nvSpPr>
        <p:spPr>
          <a:xfrm>
            <a:off x="11247120" y="6382512"/>
            <a:ext cx="50292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1200" b="0" i="0">
                <a:solidFill>
                  <a:srgbClr val="5A6470"/>
                </a:solidFill>
                <a:latin typeface="Aptos"/>
              </a:rPr>
              <a:t>7</a:t>
            </a:r>
          </a:p>
        </p:txBody>
      </p:sp>
      <p:pic>
        <p:nvPicPr>
          <p:cNvPr id="1102" name="Picture 1101" descr="lapto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4200" y="384048"/>
            <a:ext cx="777240" cy="777240"/>
          </a:xfrm>
          <a:prstGeom prst="rect">
            <a:avLst/>
          </a:prstGeom>
        </p:spPr>
      </p:pic>
      <p:sp>
        <p:nvSpPr>
          <p:cNvPr id="2" name="Rounded Rectangle 1102"/>
          <p:cNvSpPr/>
          <p:nvPr/>
        </p:nvSpPr>
        <p:spPr>
          <a:xfrm>
            <a:off x="731520" y="1737360"/>
            <a:ext cx="10698480" cy="155448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03" name="Rectangle 1102"/>
          <p:cNvSpPr/>
          <p:nvPr/>
        </p:nvSpPr>
        <p:spPr>
          <a:xfrm>
            <a:off x="731520" y="1737360"/>
            <a:ext cx="109728" cy="1554480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04" name="TextBox 1103"/>
          <p:cNvSpPr txBox="1"/>
          <p:nvPr/>
        </p:nvSpPr>
        <p:spPr>
          <a:xfrm>
            <a:off x="1143000" y="2011680"/>
            <a:ext cx="9966960" cy="10972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2600" b="1" i="0" dirty="0">
                <a:solidFill>
                  <a:srgbClr val="14233C"/>
                </a:solidFill>
                <a:latin typeface="Aptos"/>
              </a:rPr>
              <a:t>Do you agree there is a lack of compassion on social media?</a:t>
            </a:r>
          </a:p>
        </p:txBody>
      </p:sp>
      <p:sp>
        <p:nvSpPr>
          <p:cNvPr id="1105" name="Rounded Rectangle 1104"/>
          <p:cNvSpPr/>
          <p:nvPr/>
        </p:nvSpPr>
        <p:spPr>
          <a:xfrm>
            <a:off x="731520" y="3520440"/>
            <a:ext cx="10698480" cy="2862072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06" name="Rectangle 1105"/>
          <p:cNvSpPr/>
          <p:nvPr/>
        </p:nvSpPr>
        <p:spPr>
          <a:xfrm>
            <a:off x="731520" y="3520440"/>
            <a:ext cx="137160" cy="2862072"/>
          </a:xfrm>
          <a:prstGeom prst="rect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07" name="TextBox 1106"/>
          <p:cNvSpPr txBox="1"/>
          <p:nvPr/>
        </p:nvSpPr>
        <p:spPr>
          <a:xfrm>
            <a:off x="1143000" y="3694176"/>
            <a:ext cx="996696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300" b="1" i="0">
                <a:solidFill>
                  <a:srgbClr val="2E8289"/>
                </a:solidFill>
                <a:latin typeface="Aptos"/>
              </a:rPr>
              <a:t>SUGGESTED IDEAS  —  noun phrases</a:t>
            </a:r>
          </a:p>
        </p:txBody>
      </p:sp>
      <p:sp>
        <p:nvSpPr>
          <p:cNvPr id="1108" name="Oval 1107"/>
          <p:cNvSpPr/>
          <p:nvPr/>
        </p:nvSpPr>
        <p:spPr>
          <a:xfrm>
            <a:off x="1188720" y="4261103"/>
            <a:ext cx="146304" cy="146304"/>
          </a:xfrm>
          <a:prstGeom prst="ellipse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09" name="TextBox 1108"/>
          <p:cNvSpPr txBox="1"/>
          <p:nvPr/>
        </p:nvSpPr>
        <p:spPr>
          <a:xfrm>
            <a:off x="1508760" y="4169663"/>
            <a:ext cx="9509760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2000" b="1" i="0" dirty="0">
                <a:solidFill>
                  <a:srgbClr val="14233C"/>
                </a:solidFill>
                <a:latin typeface="Aptos"/>
              </a:rPr>
              <a:t>AGREE: the comment sections make it plain</a:t>
            </a:r>
            <a:endParaRPr sz="2000" b="1" i="0" dirty="0">
              <a:solidFill>
                <a:srgbClr val="14233C"/>
              </a:solidFill>
              <a:latin typeface="Aptos"/>
            </a:endParaRPr>
          </a:p>
        </p:txBody>
      </p:sp>
      <p:sp>
        <p:nvSpPr>
          <p:cNvPr id="1110" name="Oval 1109"/>
          <p:cNvSpPr/>
          <p:nvPr/>
        </p:nvSpPr>
        <p:spPr>
          <a:xfrm>
            <a:off x="1188720" y="4791455"/>
            <a:ext cx="146304" cy="146304"/>
          </a:xfrm>
          <a:prstGeom prst="ellipse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11" name="TextBox 1110"/>
          <p:cNvSpPr txBox="1"/>
          <p:nvPr/>
        </p:nvSpPr>
        <p:spPr>
          <a:xfrm>
            <a:off x="1508760" y="4700016"/>
            <a:ext cx="9509760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2000" b="1" i="0" dirty="0">
                <a:solidFill>
                  <a:srgbClr val="14233C"/>
                </a:solidFill>
                <a:latin typeface="Aptos"/>
              </a:rPr>
              <a:t>AGREE: anonymity removes the consequences</a:t>
            </a:r>
          </a:p>
        </p:txBody>
      </p:sp>
      <p:sp>
        <p:nvSpPr>
          <p:cNvPr id="1112" name="Oval 1111"/>
          <p:cNvSpPr/>
          <p:nvPr/>
        </p:nvSpPr>
        <p:spPr>
          <a:xfrm>
            <a:off x="1188720" y="5321807"/>
            <a:ext cx="146304" cy="146304"/>
          </a:xfrm>
          <a:prstGeom prst="ellipse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13" name="TextBox 1112"/>
          <p:cNvSpPr txBox="1"/>
          <p:nvPr/>
        </p:nvSpPr>
        <p:spPr>
          <a:xfrm>
            <a:off x="1508760" y="5230368"/>
            <a:ext cx="9509760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2000" b="1" i="0" dirty="0">
                <a:solidFill>
                  <a:srgbClr val="14233C"/>
                </a:solidFill>
                <a:latin typeface="Aptos"/>
              </a:rPr>
              <a:t>DISAGREE: every crisis brings an outpouring of support</a:t>
            </a:r>
            <a:endParaRPr sz="2000" b="1" i="0" dirty="0">
              <a:solidFill>
                <a:srgbClr val="14233C"/>
              </a:solidFill>
              <a:latin typeface="Aptos"/>
            </a:endParaRPr>
          </a:p>
        </p:txBody>
      </p:sp>
      <p:sp>
        <p:nvSpPr>
          <p:cNvPr id="3" name="Oval 1111">
            <a:extLst>
              <a:ext uri="{FF2B5EF4-FFF2-40B4-BE49-F238E27FC236}">
                <a16:creationId xmlns:a16="http://schemas.microsoft.com/office/drawing/2014/main" id="{B825053F-5596-3A97-745F-48154686A65C}"/>
              </a:ext>
            </a:extLst>
          </p:cNvPr>
          <p:cNvSpPr/>
          <p:nvPr/>
        </p:nvSpPr>
        <p:spPr>
          <a:xfrm>
            <a:off x="1215968" y="5798331"/>
            <a:ext cx="146304" cy="146304"/>
          </a:xfrm>
          <a:prstGeom prst="ellipse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1112">
            <a:extLst>
              <a:ext uri="{FF2B5EF4-FFF2-40B4-BE49-F238E27FC236}">
                <a16:creationId xmlns:a16="http://schemas.microsoft.com/office/drawing/2014/main" id="{102B1604-0EB1-DAA6-7E33-93D4A4FF31D0}"/>
              </a:ext>
            </a:extLst>
          </p:cNvPr>
          <p:cNvSpPr txBox="1"/>
          <p:nvPr/>
        </p:nvSpPr>
        <p:spPr>
          <a:xfrm>
            <a:off x="1536008" y="5706892"/>
            <a:ext cx="9509760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2000" b="1" i="0" dirty="0">
                <a:solidFill>
                  <a:srgbClr val="14233C"/>
                </a:solidFill>
                <a:latin typeface="Aptos"/>
              </a:rPr>
              <a:t>DISAGREE: compassion just looks different online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9" grpId="0"/>
      <p:bldP spid="1111" grpId="0"/>
      <p:bldP spid="1113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5" name="TextBox 1"/>
          <p:cNvSpPr txBox="1"/>
          <p:nvPr/>
        </p:nvSpPr>
        <p:spPr>
          <a:xfrm>
            <a:off x="594360" y="274320"/>
            <a:ext cx="11338560" cy="2926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200" b="1" i="0">
                <a:solidFill>
                  <a:srgbClr val="5A6470"/>
                </a:solidFill>
                <a:latin typeface="Aptos"/>
              </a:rPr>
              <a:t>05  SPEAK FOR 1 MINUTE</a:t>
            </a:r>
          </a:p>
        </p:txBody>
      </p:sp>
      <p:sp>
        <p:nvSpPr>
          <p:cNvPr id="1116" name="TextBox 1115"/>
          <p:cNvSpPr txBox="1"/>
          <p:nvPr/>
        </p:nvSpPr>
        <p:spPr>
          <a:xfrm>
            <a:off x="594360" y="566928"/>
            <a:ext cx="1143000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700" b="1" i="0">
                <a:solidFill>
                  <a:srgbClr val="14233C"/>
                </a:solidFill>
                <a:latin typeface="Aptos"/>
              </a:rPr>
              <a:t>Part B – Question 8</a:t>
            </a:r>
          </a:p>
        </p:txBody>
      </p:sp>
      <p:sp>
        <p:nvSpPr>
          <p:cNvPr id="1117" name="Rectangle 1116"/>
          <p:cNvSpPr/>
          <p:nvPr/>
        </p:nvSpPr>
        <p:spPr>
          <a:xfrm>
            <a:off x="594360" y="1316736"/>
            <a:ext cx="914400" cy="54864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18" name="TextBox 1117"/>
          <p:cNvSpPr txBox="1"/>
          <p:nvPr/>
        </p:nvSpPr>
        <p:spPr>
          <a:xfrm>
            <a:off x="11247120" y="6382512"/>
            <a:ext cx="50292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1200" b="0" i="0">
                <a:solidFill>
                  <a:srgbClr val="5A6470"/>
                </a:solidFill>
                <a:latin typeface="Aptos"/>
              </a:rPr>
              <a:t>8</a:t>
            </a:r>
          </a:p>
        </p:txBody>
      </p:sp>
      <p:pic>
        <p:nvPicPr>
          <p:cNvPr id="1119" name="Picture 1118" descr="qma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4200" y="384048"/>
            <a:ext cx="777240" cy="777240"/>
          </a:xfrm>
          <a:prstGeom prst="rect">
            <a:avLst/>
          </a:prstGeom>
        </p:spPr>
      </p:pic>
      <p:sp>
        <p:nvSpPr>
          <p:cNvPr id="2" name="Rounded Rectangle 1119"/>
          <p:cNvSpPr/>
          <p:nvPr/>
        </p:nvSpPr>
        <p:spPr>
          <a:xfrm>
            <a:off x="731520" y="1737360"/>
            <a:ext cx="10698480" cy="155448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20" name="Rectangle 1119"/>
          <p:cNvSpPr/>
          <p:nvPr/>
        </p:nvSpPr>
        <p:spPr>
          <a:xfrm>
            <a:off x="731520" y="1737360"/>
            <a:ext cx="109728" cy="1554480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21" name="TextBox 1120"/>
          <p:cNvSpPr txBox="1"/>
          <p:nvPr/>
        </p:nvSpPr>
        <p:spPr>
          <a:xfrm>
            <a:off x="1143000" y="2011680"/>
            <a:ext cx="9966960" cy="10972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2600" b="1" i="0" dirty="0">
                <a:solidFill>
                  <a:srgbClr val="14233C"/>
                </a:solidFill>
                <a:latin typeface="Aptos"/>
              </a:rPr>
              <a:t>Does social media impact people’s self-esteem?</a:t>
            </a:r>
          </a:p>
        </p:txBody>
      </p:sp>
      <p:sp>
        <p:nvSpPr>
          <p:cNvPr id="1122" name="Rounded Rectangle 1121"/>
          <p:cNvSpPr/>
          <p:nvPr/>
        </p:nvSpPr>
        <p:spPr>
          <a:xfrm>
            <a:off x="731520" y="3520440"/>
            <a:ext cx="10698480" cy="186436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23" name="Rectangle 1122"/>
          <p:cNvSpPr/>
          <p:nvPr/>
        </p:nvSpPr>
        <p:spPr>
          <a:xfrm>
            <a:off x="731520" y="3520440"/>
            <a:ext cx="109728" cy="1864360"/>
          </a:xfrm>
          <a:prstGeom prst="rect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24" name="TextBox 1123"/>
          <p:cNvSpPr txBox="1"/>
          <p:nvPr/>
        </p:nvSpPr>
        <p:spPr>
          <a:xfrm>
            <a:off x="1143000" y="3694176"/>
            <a:ext cx="996696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300" b="1" i="0">
                <a:solidFill>
                  <a:srgbClr val="548235"/>
                </a:solidFill>
                <a:latin typeface="Aptos"/>
              </a:rPr>
              <a:t>SUGGESTED IDEAS  —  noun phrases</a:t>
            </a:r>
          </a:p>
        </p:txBody>
      </p:sp>
      <p:sp>
        <p:nvSpPr>
          <p:cNvPr id="1125" name="Oval 1124"/>
          <p:cNvSpPr/>
          <p:nvPr/>
        </p:nvSpPr>
        <p:spPr>
          <a:xfrm>
            <a:off x="1188720" y="4261103"/>
            <a:ext cx="146304" cy="146304"/>
          </a:xfrm>
          <a:prstGeom prst="ellipse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26" name="TextBox 1125"/>
          <p:cNvSpPr txBox="1"/>
          <p:nvPr/>
        </p:nvSpPr>
        <p:spPr>
          <a:xfrm>
            <a:off x="1508760" y="4169663"/>
            <a:ext cx="9509760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2000" b="1" i="0" dirty="0">
                <a:solidFill>
                  <a:srgbClr val="14233C"/>
                </a:solidFill>
                <a:latin typeface="Aptos"/>
              </a:rPr>
              <a:t>YES: comparison is built into the app</a:t>
            </a:r>
          </a:p>
        </p:txBody>
      </p:sp>
      <p:sp>
        <p:nvSpPr>
          <p:cNvPr id="1127" name="Oval 1126"/>
          <p:cNvSpPr/>
          <p:nvPr/>
        </p:nvSpPr>
        <p:spPr>
          <a:xfrm>
            <a:off x="1188720" y="4791455"/>
            <a:ext cx="146304" cy="146304"/>
          </a:xfrm>
          <a:prstGeom prst="ellipse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28" name="TextBox 1127"/>
          <p:cNvSpPr txBox="1"/>
          <p:nvPr/>
        </p:nvSpPr>
        <p:spPr>
          <a:xfrm>
            <a:off x="1508760" y="4700016"/>
            <a:ext cx="9509760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2000" b="1" i="0" dirty="0">
                <a:solidFill>
                  <a:srgbClr val="14233C"/>
                </a:solidFill>
                <a:latin typeface="Aptos"/>
              </a:rPr>
              <a:t>NO: the impact depends on how you use it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" grpId="0"/>
      <p:bldP spid="112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2" name="TextBox 1"/>
          <p:cNvSpPr txBox="1"/>
          <p:nvPr/>
        </p:nvSpPr>
        <p:spPr>
          <a:xfrm>
            <a:off x="594360" y="274320"/>
            <a:ext cx="11338560" cy="2926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200" b="1" i="0">
                <a:solidFill>
                  <a:srgbClr val="14233C"/>
                </a:solidFill>
                <a:latin typeface="Aptos"/>
              </a:rPr>
              <a:t>06  VOCABULARY UPGRADES</a:t>
            </a:r>
          </a:p>
        </p:txBody>
      </p:sp>
      <p:sp>
        <p:nvSpPr>
          <p:cNvPr id="1133" name="TextBox 1132"/>
          <p:cNvSpPr txBox="1"/>
          <p:nvPr/>
        </p:nvSpPr>
        <p:spPr>
          <a:xfrm>
            <a:off x="594360" y="566928"/>
            <a:ext cx="1143000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700" b="1" i="0">
                <a:solidFill>
                  <a:srgbClr val="14233C"/>
                </a:solidFill>
                <a:latin typeface="Aptos"/>
              </a:rPr>
              <a:t>Say it like this — from the lesson</a:t>
            </a:r>
          </a:p>
        </p:txBody>
      </p:sp>
      <p:sp>
        <p:nvSpPr>
          <p:cNvPr id="1134" name="Rectangle 1133"/>
          <p:cNvSpPr/>
          <p:nvPr/>
        </p:nvSpPr>
        <p:spPr>
          <a:xfrm>
            <a:off x="594360" y="1316736"/>
            <a:ext cx="914400" cy="54864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35" name="TextBox 1134"/>
          <p:cNvSpPr txBox="1"/>
          <p:nvPr/>
        </p:nvSpPr>
        <p:spPr>
          <a:xfrm>
            <a:off x="11247120" y="6382512"/>
            <a:ext cx="50292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1200" b="0" i="0">
                <a:solidFill>
                  <a:srgbClr val="5A6470"/>
                </a:solidFill>
                <a:latin typeface="Aptos"/>
              </a:rPr>
              <a:t>9</a:t>
            </a:r>
          </a:p>
        </p:txBody>
      </p:sp>
      <p:pic>
        <p:nvPicPr>
          <p:cNvPr id="1136" name="Picture 1135" descr="bul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4200" y="384048"/>
            <a:ext cx="777240" cy="777240"/>
          </a:xfrm>
          <a:prstGeom prst="rect">
            <a:avLst/>
          </a:prstGeom>
        </p:spPr>
      </p:pic>
      <p:sp>
        <p:nvSpPr>
          <p:cNvPr id="2" name="Rounded Rectangle 1136"/>
          <p:cNvSpPr/>
          <p:nvPr/>
        </p:nvSpPr>
        <p:spPr>
          <a:xfrm>
            <a:off x="731520" y="1737360"/>
            <a:ext cx="10698480" cy="534924"/>
          </a:xfrm>
          <a:prstGeom prst="roundRect">
            <a:avLst/>
          </a:prstGeom>
          <a:solidFill>
            <a:srgbClr val="E6E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37" name="Rectangle 1136"/>
          <p:cNvSpPr/>
          <p:nvPr/>
        </p:nvSpPr>
        <p:spPr>
          <a:xfrm>
            <a:off x="731520" y="1737360"/>
            <a:ext cx="82296" cy="534924"/>
          </a:xfrm>
          <a:prstGeom prst="rect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38" name="TextBox 1137"/>
          <p:cNvSpPr txBox="1"/>
          <p:nvPr/>
        </p:nvSpPr>
        <p:spPr>
          <a:xfrm>
            <a:off x="1051560" y="1860804"/>
            <a:ext cx="10241280" cy="26161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700" b="1" i="0" dirty="0">
                <a:solidFill>
                  <a:srgbClr val="14233C"/>
                </a:solidFill>
                <a:latin typeface="Aptos"/>
              </a:rPr>
              <a:t>My screen time is out of control — I check my feed out of habit.</a:t>
            </a:r>
          </a:p>
        </p:txBody>
      </p:sp>
      <p:sp>
        <p:nvSpPr>
          <p:cNvPr id="1139" name="Rounded Rectangle 1138"/>
          <p:cNvSpPr/>
          <p:nvPr/>
        </p:nvSpPr>
        <p:spPr>
          <a:xfrm>
            <a:off x="731520" y="2318004"/>
            <a:ext cx="10698480" cy="534924"/>
          </a:xfrm>
          <a:prstGeom prst="roundRect">
            <a:avLst/>
          </a:prstGeom>
          <a:solidFill>
            <a:srgbClr val="E6E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40" name="Rectangle 1139"/>
          <p:cNvSpPr/>
          <p:nvPr/>
        </p:nvSpPr>
        <p:spPr>
          <a:xfrm>
            <a:off x="731520" y="2318004"/>
            <a:ext cx="82296" cy="534924"/>
          </a:xfrm>
          <a:prstGeom prst="rect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41" name="TextBox 1140"/>
          <p:cNvSpPr txBox="1"/>
          <p:nvPr/>
        </p:nvSpPr>
        <p:spPr>
          <a:xfrm>
            <a:off x="1051560" y="2441448"/>
            <a:ext cx="10241280" cy="26161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700" b="1" i="0" dirty="0">
                <a:solidFill>
                  <a:srgbClr val="14233C"/>
                </a:solidFill>
                <a:latin typeface="Aptos"/>
              </a:rPr>
              <a:t>I am chasing the approval of people I barely know.</a:t>
            </a:r>
          </a:p>
        </p:txBody>
      </p:sp>
      <p:sp>
        <p:nvSpPr>
          <p:cNvPr id="1142" name="Rounded Rectangle 1141"/>
          <p:cNvSpPr/>
          <p:nvPr/>
        </p:nvSpPr>
        <p:spPr>
          <a:xfrm>
            <a:off x="731520" y="2898648"/>
            <a:ext cx="10698480" cy="534924"/>
          </a:xfrm>
          <a:prstGeom prst="roundRect">
            <a:avLst/>
          </a:prstGeom>
          <a:solidFill>
            <a:srgbClr val="E6E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43" name="Rectangle 1142"/>
          <p:cNvSpPr/>
          <p:nvPr/>
        </p:nvSpPr>
        <p:spPr>
          <a:xfrm>
            <a:off x="731520" y="2898648"/>
            <a:ext cx="82296" cy="534924"/>
          </a:xfrm>
          <a:prstGeom prst="rect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44" name="TextBox 1143"/>
          <p:cNvSpPr txBox="1"/>
          <p:nvPr/>
        </p:nvSpPr>
        <p:spPr>
          <a:xfrm>
            <a:off x="1051560" y="3022091"/>
            <a:ext cx="10241280" cy="26161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700" b="1" i="0" dirty="0">
                <a:solidFill>
                  <a:srgbClr val="14233C"/>
                </a:solidFill>
                <a:latin typeface="Aptos"/>
              </a:rPr>
              <a:t>There is a real lack of compassion in the comment sections.</a:t>
            </a:r>
          </a:p>
        </p:txBody>
      </p:sp>
      <p:sp>
        <p:nvSpPr>
          <p:cNvPr id="1145" name="Rounded Rectangle 1144"/>
          <p:cNvSpPr/>
          <p:nvPr/>
        </p:nvSpPr>
        <p:spPr>
          <a:xfrm>
            <a:off x="731520" y="3479291"/>
            <a:ext cx="10698480" cy="534924"/>
          </a:xfrm>
          <a:prstGeom prst="roundRect">
            <a:avLst/>
          </a:prstGeom>
          <a:solidFill>
            <a:srgbClr val="E6E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46" name="Rectangle 1145"/>
          <p:cNvSpPr/>
          <p:nvPr/>
        </p:nvSpPr>
        <p:spPr>
          <a:xfrm>
            <a:off x="731520" y="3479291"/>
            <a:ext cx="82296" cy="534924"/>
          </a:xfrm>
          <a:prstGeom prst="rect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47" name="TextBox 1146"/>
          <p:cNvSpPr txBox="1"/>
          <p:nvPr/>
        </p:nvSpPr>
        <p:spPr>
          <a:xfrm>
            <a:off x="1051560" y="3602735"/>
            <a:ext cx="10241280" cy="26161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700" b="1" i="0" dirty="0">
                <a:solidFill>
                  <a:srgbClr val="14233C"/>
                </a:solidFill>
                <a:latin typeface="Aptos"/>
              </a:rPr>
              <a:t>Constant comparison damages users’ self-esteem.</a:t>
            </a:r>
          </a:p>
        </p:txBody>
      </p:sp>
      <p:sp>
        <p:nvSpPr>
          <p:cNvPr id="1148" name="Rounded Rectangle 1147"/>
          <p:cNvSpPr/>
          <p:nvPr/>
        </p:nvSpPr>
        <p:spPr>
          <a:xfrm>
            <a:off x="731520" y="4059935"/>
            <a:ext cx="10698480" cy="534924"/>
          </a:xfrm>
          <a:prstGeom prst="roundRect">
            <a:avLst/>
          </a:prstGeom>
          <a:solidFill>
            <a:srgbClr val="E6E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49" name="Rectangle 1148"/>
          <p:cNvSpPr/>
          <p:nvPr/>
        </p:nvSpPr>
        <p:spPr>
          <a:xfrm>
            <a:off x="731520" y="4059935"/>
            <a:ext cx="82296" cy="534924"/>
          </a:xfrm>
          <a:prstGeom prst="rect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50" name="TextBox 1149"/>
          <p:cNvSpPr txBox="1"/>
          <p:nvPr/>
        </p:nvSpPr>
        <p:spPr>
          <a:xfrm>
            <a:off x="1051560" y="4183379"/>
            <a:ext cx="10241280" cy="26161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700" b="1" i="0" dirty="0">
                <a:solidFill>
                  <a:srgbClr val="14233C"/>
                </a:solidFill>
                <a:latin typeface="Aptos"/>
              </a:rPr>
              <a:t>Anonymity removes the consequences of what people write.</a:t>
            </a:r>
          </a:p>
        </p:txBody>
      </p:sp>
      <p:sp>
        <p:nvSpPr>
          <p:cNvPr id="1151" name="Rounded Rectangle 1150"/>
          <p:cNvSpPr/>
          <p:nvPr/>
        </p:nvSpPr>
        <p:spPr>
          <a:xfrm>
            <a:off x="731520" y="4640579"/>
            <a:ext cx="10698480" cy="534924"/>
          </a:xfrm>
          <a:prstGeom prst="roundRect">
            <a:avLst/>
          </a:prstGeom>
          <a:solidFill>
            <a:srgbClr val="E6E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52" name="Rectangle 1151"/>
          <p:cNvSpPr/>
          <p:nvPr/>
        </p:nvSpPr>
        <p:spPr>
          <a:xfrm>
            <a:off x="731520" y="4640579"/>
            <a:ext cx="82296" cy="534924"/>
          </a:xfrm>
          <a:prstGeom prst="rect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53" name="TextBox 1152"/>
          <p:cNvSpPr txBox="1"/>
          <p:nvPr/>
        </p:nvSpPr>
        <p:spPr>
          <a:xfrm>
            <a:off x="1051560" y="4764023"/>
            <a:ext cx="10241280" cy="26161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700" b="1" i="0" dirty="0">
                <a:solidFill>
                  <a:srgbClr val="14233C"/>
                </a:solidFill>
                <a:latin typeface="Aptos"/>
              </a:rPr>
              <a:t>Curating your feed turns a harmful app into a useful one.</a:t>
            </a:r>
          </a:p>
        </p:txBody>
      </p:sp>
      <p:sp>
        <p:nvSpPr>
          <p:cNvPr id="1154" name="Rounded Rectangle 1153"/>
          <p:cNvSpPr/>
          <p:nvPr/>
        </p:nvSpPr>
        <p:spPr>
          <a:xfrm>
            <a:off x="731520" y="5221223"/>
            <a:ext cx="10698480" cy="534924"/>
          </a:xfrm>
          <a:prstGeom prst="roundRect">
            <a:avLst/>
          </a:prstGeom>
          <a:solidFill>
            <a:srgbClr val="E6E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55" name="Rectangle 1154"/>
          <p:cNvSpPr/>
          <p:nvPr/>
        </p:nvSpPr>
        <p:spPr>
          <a:xfrm>
            <a:off x="731520" y="5221223"/>
            <a:ext cx="82296" cy="534924"/>
          </a:xfrm>
          <a:prstGeom prst="rect">
            <a:avLst/>
          </a:prstGeom>
          <a:solidFill>
            <a:srgbClr val="C055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56" name="TextBox 1155"/>
          <p:cNvSpPr txBox="1"/>
          <p:nvPr/>
        </p:nvSpPr>
        <p:spPr>
          <a:xfrm>
            <a:off x="1051560" y="5344667"/>
            <a:ext cx="10241280" cy="26161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700" b="1" i="0" dirty="0">
                <a:solidFill>
                  <a:srgbClr val="14233C"/>
                </a:solidFill>
                <a:latin typeface="Aptos"/>
              </a:rPr>
              <a:t>One more scroll at midnight costs an hour of sleep.</a:t>
            </a:r>
          </a:p>
        </p:txBody>
      </p:sp>
      <p:sp>
        <p:nvSpPr>
          <p:cNvPr id="1157" name="Rounded Rectangle 1156"/>
          <p:cNvSpPr/>
          <p:nvPr/>
        </p:nvSpPr>
        <p:spPr>
          <a:xfrm>
            <a:off x="731520" y="5801867"/>
            <a:ext cx="10698480" cy="534924"/>
          </a:xfrm>
          <a:prstGeom prst="roundRect">
            <a:avLst/>
          </a:prstGeom>
          <a:solidFill>
            <a:srgbClr val="E6E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58" name="Rectangle 1157"/>
          <p:cNvSpPr/>
          <p:nvPr/>
        </p:nvSpPr>
        <p:spPr>
          <a:xfrm>
            <a:off x="731520" y="5801867"/>
            <a:ext cx="82296" cy="534924"/>
          </a:xfrm>
          <a:prstGeom prst="rect">
            <a:avLst/>
          </a:prstGeom>
          <a:solidFill>
            <a:srgbClr val="C055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59" name="TextBox 1158"/>
          <p:cNvSpPr txBox="1"/>
          <p:nvPr/>
        </p:nvSpPr>
        <p:spPr>
          <a:xfrm>
            <a:off x="1051560" y="5925311"/>
            <a:ext cx="10241280" cy="26161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700" b="1" i="0" dirty="0">
                <a:solidFill>
                  <a:srgbClr val="14233C"/>
                </a:solidFill>
                <a:latin typeface="Aptos"/>
              </a:rPr>
              <a:t>The club could raise awareness of screen time with a no-phone week.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8" grpId="0"/>
      <p:bldP spid="1141" grpId="0"/>
      <p:bldP spid="1144" grpId="0"/>
      <p:bldP spid="1147" grpId="0"/>
      <p:bldP spid="1150" grpId="0"/>
      <p:bldP spid="1153" grpId="0"/>
      <p:bldP spid="1156" grpId="0"/>
      <p:bldP spid="115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408</Words>
  <Application>Microsoft Office PowerPoint</Application>
  <PresentationFormat>寬螢幕</PresentationFormat>
  <Paragraphs>69</Paragraphs>
  <Slides>9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9</vt:i4>
      </vt:variant>
    </vt:vector>
  </HeadingPairs>
  <TitlesOfParts>
    <vt:vector size="13" baseType="lpstr">
      <vt:lpstr>Aptos</vt:lpstr>
      <vt:lpstr>Arial</vt:lpstr>
      <vt:lpstr>Calibri</vt:lpstr>
      <vt:lpstr>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Miu Sau Wai</dc:creator>
  <cp:keywords/>
  <dc:description>generated using python-pptx</dc:description>
  <cp:lastModifiedBy>Helen Miu</cp:lastModifiedBy>
  <cp:revision>3</cp:revision>
  <dcterms:created xsi:type="dcterms:W3CDTF">2013-01-27T09:14:16Z</dcterms:created>
  <dcterms:modified xsi:type="dcterms:W3CDTF">2026-10-05T01:32:48Z</dcterms:modified>
  <cp:category/>
</cp:coreProperties>
</file>